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bf2fce982_0_4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8bf2fce982_0_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0c52b98ce_0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0c52b98ce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0c52b98ce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0c52b98ce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99e33e0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99e33e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99e33e0d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99e33e0d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99e33e0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99e33e0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bf2fce982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 sz="1900" cap="smal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mida nemad teavad ja oskavad, määrab ära mida meie järgmine põlvkond teab ja oskab.</a:t>
            </a:r>
            <a:endParaRPr sz="1900" cap="small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236" name="Google Shape;236;g28bf2fce982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0c52b98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0c52b98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Väga oluline küsimus, millest algab õpetajatele ja abiõpetajatele vajalike oskuste ja teadmiste arutelu.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1016b53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1016b53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1016b533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1016b533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1016b53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1016b53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0c52b98c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0c52b98c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0c52b98c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0c52b98c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0c52b98ce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0c52b98ce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0c52b98ce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0c52b98ce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348681" y="1312415"/>
            <a:ext cx="51756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/>
          <p:nvPr/>
        </p:nvSpPr>
        <p:spPr>
          <a:xfrm>
            <a:off x="724326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802383" y="486841"/>
            <a:ext cx="9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765312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6"/>
          <p:cNvSpPr/>
          <p:nvPr>
            <p:ph idx="3" type="pic"/>
          </p:nvPr>
        </p:nvSpPr>
        <p:spPr>
          <a:xfrm>
            <a:off x="724326" y="512955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6"/>
          <p:cNvSpPr/>
          <p:nvPr/>
        </p:nvSpPr>
        <p:spPr>
          <a:xfrm>
            <a:off x="3490119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3568176" y="486841"/>
            <a:ext cx="9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4" type="body"/>
          </p:nvPr>
        </p:nvSpPr>
        <p:spPr>
          <a:xfrm>
            <a:off x="3546003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>
            <p:ph idx="2" type="pic"/>
          </p:nvPr>
        </p:nvSpPr>
        <p:spPr>
          <a:xfrm>
            <a:off x="723901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7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/>
          <p:nvPr/>
        </p:nvSpPr>
        <p:spPr>
          <a:xfrm>
            <a:off x="6256337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6334394" y="486841"/>
            <a:ext cx="9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6313900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>
            <p:ph idx="2" type="pic"/>
          </p:nvPr>
        </p:nvSpPr>
        <p:spPr>
          <a:xfrm>
            <a:off x="591016" y="941833"/>
            <a:ext cx="3044700" cy="3044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081344" y="1382360"/>
            <a:ext cx="45024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2910469" y="4482790"/>
            <a:ext cx="55869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646772" y="534911"/>
            <a:ext cx="78504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>
            <p:ph idx="2" type="pic"/>
          </p:nvPr>
        </p:nvSpPr>
        <p:spPr>
          <a:xfrm>
            <a:off x="1146834" y="682197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" name="Google Shape;92;p24"/>
          <p:cNvSpPr/>
          <p:nvPr>
            <p:ph idx="3" type="pic"/>
          </p:nvPr>
        </p:nvSpPr>
        <p:spPr>
          <a:xfrm>
            <a:off x="3483015" y="682197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3" name="Google Shape;93;p24"/>
          <p:cNvSpPr/>
          <p:nvPr>
            <p:ph idx="4" type="pic"/>
          </p:nvPr>
        </p:nvSpPr>
        <p:spPr>
          <a:xfrm>
            <a:off x="5819196" y="682197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4" name="Google Shape;94;p24"/>
          <p:cNvSpPr/>
          <p:nvPr>
            <p:ph idx="5" type="pic"/>
          </p:nvPr>
        </p:nvSpPr>
        <p:spPr>
          <a:xfrm>
            <a:off x="2179612" y="2579519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5" name="Google Shape;95;p24"/>
          <p:cNvSpPr/>
          <p:nvPr>
            <p:ph idx="6" type="pic"/>
          </p:nvPr>
        </p:nvSpPr>
        <p:spPr>
          <a:xfrm>
            <a:off x="4515793" y="2579519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24"/>
          <p:cNvSpPr/>
          <p:nvPr>
            <p:ph idx="7" type="pic"/>
          </p:nvPr>
        </p:nvSpPr>
        <p:spPr>
          <a:xfrm>
            <a:off x="6851974" y="2579519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921554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8" type="body"/>
          </p:nvPr>
        </p:nvSpPr>
        <p:spPr>
          <a:xfrm>
            <a:off x="32680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9" type="body"/>
          </p:nvPr>
        </p:nvSpPr>
        <p:spPr>
          <a:xfrm>
            <a:off x="56145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3" type="body"/>
          </p:nvPr>
        </p:nvSpPr>
        <p:spPr>
          <a:xfrm>
            <a:off x="1965483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4" type="body"/>
          </p:nvPr>
        </p:nvSpPr>
        <p:spPr>
          <a:xfrm>
            <a:off x="43119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5" type="body"/>
          </p:nvPr>
        </p:nvSpPr>
        <p:spPr>
          <a:xfrm>
            <a:off x="66584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>
              <a:spcBef>
                <a:spcPts val="750"/>
              </a:spcBef>
              <a:spcAft>
                <a:spcPts val="0"/>
              </a:spcAft>
              <a:buSzPts val="2100"/>
              <a:buChar char="⎯"/>
              <a:defRPr/>
            </a:lvl1pPr>
            <a:lvl2pPr indent="-342900" lvl="1" marL="914400" rtl="0"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23850" lvl="2" marL="1371600" rtl="0">
              <a:spcBef>
                <a:spcPts val="375"/>
              </a:spcBef>
              <a:spcAft>
                <a:spcPts val="0"/>
              </a:spcAft>
              <a:buSzPts val="1500"/>
              <a:buChar char="⎯"/>
              <a:defRPr/>
            </a:lvl3pPr>
            <a:lvl4pPr indent="-314325" lvl="3" marL="1828800" rtl="0">
              <a:spcBef>
                <a:spcPts val="375"/>
              </a:spcBef>
              <a:spcAft>
                <a:spcPts val="0"/>
              </a:spcAft>
              <a:buSzPts val="1350"/>
              <a:buChar char="⎯"/>
              <a:defRPr/>
            </a:lvl4pPr>
            <a:lvl5pPr indent="-314325" lvl="4" marL="2286000" rtl="0">
              <a:spcBef>
                <a:spcPts val="375"/>
              </a:spcBef>
              <a:spcAft>
                <a:spcPts val="0"/>
              </a:spcAft>
              <a:buSzPts val="1350"/>
              <a:buChar char="⎯"/>
              <a:defRPr/>
            </a:lvl5pPr>
            <a:lvl6pPr indent="-314325" lvl="5" marL="27432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 1">
  <p:cSld name="Title and Content 3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628650" y="62102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" name="Google Shape;15;p4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" name="Google Shape;18;p5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2657516" y="1293541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6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2657516" y="1262275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" name="Google Shape;25;p7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8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2657475" y="1271238"/>
            <a:ext cx="5925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49745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595617"/>
            <a:ext cx="78867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ctrTitle"/>
          </p:nvPr>
        </p:nvSpPr>
        <p:spPr>
          <a:xfrm>
            <a:off x="646771" y="874609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</a:pPr>
            <a:r>
              <a:rPr lang="et" sz="6300">
                <a:solidFill>
                  <a:schemeClr val="lt1"/>
                </a:solidFill>
              </a:rPr>
              <a:t>Meie tuleviku õpetajad</a:t>
            </a:r>
            <a:endParaRPr sz="6300">
              <a:solidFill>
                <a:schemeClr val="lt1"/>
              </a:solidFill>
            </a:endParaRPr>
          </a:p>
        </p:txBody>
      </p:sp>
      <p:sp>
        <p:nvSpPr>
          <p:cNvPr id="120" name="Google Shape;120;p29"/>
          <p:cNvSpPr txBox="1"/>
          <p:nvPr>
            <p:ph idx="1" type="subTitle"/>
          </p:nvPr>
        </p:nvSpPr>
        <p:spPr>
          <a:xfrm>
            <a:off x="857787" y="4051695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t">
                <a:solidFill>
                  <a:schemeClr val="lt1"/>
                </a:solidFill>
              </a:rPr>
              <a:t>Kristi Klaasmägi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t">
                <a:solidFill>
                  <a:schemeClr val="lt1"/>
                </a:solidFill>
              </a:rPr>
              <a:t>20.10.2023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4000"/>
              <a:t>Õpetajaks kujunemise kolm etappi:</a:t>
            </a:r>
            <a:endParaRPr sz="4000"/>
          </a:p>
        </p:txBody>
      </p:sp>
      <p:grpSp>
        <p:nvGrpSpPr>
          <p:cNvPr id="184" name="Google Shape;184;p3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185" name="Google Shape;185;p3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700">
                  <a:latin typeface="Times New Roman"/>
                  <a:ea typeface="Times New Roman"/>
                  <a:cs typeface="Times New Roman"/>
                  <a:sym typeface="Times New Roman"/>
                </a:rPr>
                <a:t>Teadmised ja oskused enne õpetajaks õppima / õpetajana tööle asumist</a:t>
              </a:r>
              <a:endParaRPr b="1" sz="1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6" name="Google Shape;186;p3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D83829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87" name="Google Shape;187;p3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188" name="Google Shape;188;p3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700">
                  <a:latin typeface="Times New Roman"/>
                  <a:ea typeface="Times New Roman"/>
                  <a:cs typeface="Times New Roman"/>
                  <a:sym typeface="Times New Roman"/>
                </a:rPr>
                <a:t>Õpetajaks kujunemine töökohal</a:t>
              </a:r>
              <a:endParaRPr b="1" sz="1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9" name="Google Shape;189;p3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802017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0" name="Google Shape;190;p3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191" name="Google Shape;191;p3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700">
                  <a:latin typeface="Times New Roman"/>
                  <a:ea typeface="Times New Roman"/>
                  <a:cs typeface="Times New Roman"/>
                  <a:sym typeface="Times New Roman"/>
                </a:rPr>
                <a:t>Õpetajakoolituse panus õpetaja arengusse</a:t>
              </a:r>
              <a:endParaRPr b="1" sz="1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2" name="Google Shape;192;p3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B02C2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3" name="Google Shape;193;p3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194" name="Google Shape;194;p3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7" name="Google Shape;197;p3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98" name="Google Shape;198;p3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D8382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3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D838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3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01" name="Google Shape;201;p3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80201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3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8020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3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04" name="Google Shape;204;p3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02C2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3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02C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6" name="Google Shape;206;p3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3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3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9" name="Google Shape;209;p38"/>
          <p:cNvSpPr txBox="1"/>
          <p:nvPr/>
        </p:nvSpPr>
        <p:spPr>
          <a:xfrm>
            <a:off x="1479950" y="2071925"/>
            <a:ext cx="76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2657475" y="1271238"/>
            <a:ext cx="5925300" cy="237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222120"/>
                </a:solidFill>
              </a:rPr>
              <a:t>2021-2022. õppeaastal lahkus töölt </a:t>
            </a:r>
            <a:endParaRPr>
              <a:solidFill>
                <a:srgbClr val="22212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>
                <a:solidFill>
                  <a:srgbClr val="222120"/>
                </a:solidFill>
              </a:rPr>
              <a:t>30% 40–59-aastastest õpetajatest.</a:t>
            </a:r>
            <a:endParaRPr>
              <a:solidFill>
                <a:srgbClr val="222120"/>
              </a:solidFill>
            </a:endParaRPr>
          </a:p>
        </p:txBody>
      </p:sp>
      <p:sp>
        <p:nvSpPr>
          <p:cNvPr id="215" name="Google Shape;215;p39"/>
          <p:cNvSpPr txBox="1"/>
          <p:nvPr/>
        </p:nvSpPr>
        <p:spPr>
          <a:xfrm>
            <a:off x="4644825" y="3384475"/>
            <a:ext cx="35775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Arenguseire Keskuse raport</a:t>
            </a:r>
            <a:endParaRPr i="1"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september 2023</a:t>
            </a:r>
            <a:endParaRPr i="1"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675" y="663500"/>
            <a:ext cx="6101224" cy="3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 txBox="1"/>
          <p:nvPr/>
        </p:nvSpPr>
        <p:spPr>
          <a:xfrm>
            <a:off x="3788575" y="4128750"/>
            <a:ext cx="479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chemeClr val="accent1"/>
                </a:solidFill>
                <a:highlight>
                  <a:srgbClr val="FFFFFF"/>
                </a:highlight>
              </a:rPr>
              <a:t>“..erinevate arvutuste järgi on Eestis puudu 2000 kuni 4000 õde..”</a:t>
            </a:r>
            <a:endParaRPr i="1" sz="180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050" y="873975"/>
            <a:ext cx="5961274" cy="27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1"/>
          <p:cNvSpPr txBox="1"/>
          <p:nvPr/>
        </p:nvSpPr>
        <p:spPr>
          <a:xfrm>
            <a:off x="4372025" y="4100825"/>
            <a:ext cx="401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chemeClr val="accent1"/>
                </a:solidFill>
              </a:rPr>
              <a:t>“Lähikümnendil jääb puudu ⅔ inseneridest..” </a:t>
            </a:r>
            <a:endParaRPr i="1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3047075" y="4100825"/>
            <a:ext cx="549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1800">
                <a:solidFill>
                  <a:schemeClr val="accent1"/>
                </a:solidFill>
              </a:rPr>
              <a:t>“..IKT sektor ja kõik teised majandussektorid kokku vajavad igal aastal vähemalt 2600 uut IKT spetsialisti.” </a:t>
            </a:r>
            <a:endParaRPr i="1" sz="1800">
              <a:solidFill>
                <a:schemeClr val="accent1"/>
              </a:solidFill>
            </a:endParaRPr>
          </a:p>
        </p:txBody>
      </p:sp>
      <p:pic>
        <p:nvPicPr>
          <p:cNvPr id="233" name="Google Shape;2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450" y="1034300"/>
            <a:ext cx="6041276" cy="29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Meie tuleviku õpetajatest suurem osa töötab juba koolis. </a:t>
            </a:r>
            <a:endParaRPr/>
          </a:p>
        </p:txBody>
      </p:sp>
      <p:sp>
        <p:nvSpPr>
          <p:cNvPr id="239" name="Google Shape;239;p43"/>
          <p:cNvSpPr txBox="1"/>
          <p:nvPr/>
        </p:nvSpPr>
        <p:spPr>
          <a:xfrm>
            <a:off x="4357975" y="3034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3900"/>
              <a:t>“..kas piisab, kui õpilased teavad fakte, kuid kõrgemat järku mõtlemisoskused neil puuduvad?”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628650" y="-17662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/>
              <a:t>Õpetajate arv Eestis</a:t>
            </a:r>
            <a:endParaRPr sz="2300"/>
          </a:p>
        </p:txBody>
      </p:sp>
      <p:pic>
        <p:nvPicPr>
          <p:cNvPr id="131" name="Google Shape;1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450" y="446775"/>
            <a:ext cx="7516701" cy="442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type="title"/>
          </p:nvPr>
        </p:nvSpPr>
        <p:spPr>
          <a:xfrm>
            <a:off x="628650" y="-17662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/>
              <a:t>Õpetajate arv Harjumaal (sh. Tallinn)</a:t>
            </a:r>
            <a:endParaRPr sz="2300"/>
          </a:p>
        </p:txBody>
      </p:sp>
      <p:pic>
        <p:nvPicPr>
          <p:cNvPr id="137" name="Google Shape;1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075" y="568050"/>
            <a:ext cx="6906651" cy="42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4000"/>
              <a:t>Rahvusvaheline õpetamise ja õppimise uuring TALIS (2018):</a:t>
            </a:r>
            <a:endParaRPr/>
          </a:p>
        </p:txBody>
      </p:sp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691200"/>
            <a:ext cx="71437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000" y="3855267"/>
            <a:ext cx="1419225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4003" cy="5143500"/>
          </a:xfrm>
          <a:prstGeom prst="rect">
            <a:avLst/>
          </a:prstGeom>
        </p:spPr>
      </p:pic>
      <p:pic>
        <p:nvPicPr>
          <p:cNvPr id="151" name="Google Shape;1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700" y="3125850"/>
            <a:ext cx="2017651" cy="20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/>
          <p:nvPr/>
        </p:nvSpPr>
        <p:spPr>
          <a:xfrm>
            <a:off x="2944084" y="812078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35"/>
          <p:cNvGrpSpPr/>
          <p:nvPr/>
        </p:nvGrpSpPr>
        <p:grpSpPr>
          <a:xfrm>
            <a:off x="3518443" y="238027"/>
            <a:ext cx="2520141" cy="2332565"/>
            <a:chOff x="3611776" y="414352"/>
            <a:chExt cx="2166000" cy="2166000"/>
          </a:xfrm>
        </p:grpSpPr>
        <p:sp>
          <p:nvSpPr>
            <p:cNvPr id="158" name="Google Shape;158;p35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159" name="Google Shape;159;p35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ERIALASED TEADMISED</a:t>
              </a:r>
              <a:endPara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0" name="Google Shape;160;p35"/>
          <p:cNvGrpSpPr/>
          <p:nvPr/>
        </p:nvGrpSpPr>
        <p:grpSpPr>
          <a:xfrm>
            <a:off x="4624330" y="1981002"/>
            <a:ext cx="2520141" cy="2332565"/>
            <a:chOff x="4562258" y="2032864"/>
            <a:chExt cx="2166000" cy="2166000"/>
          </a:xfrm>
        </p:grpSpPr>
        <p:sp>
          <p:nvSpPr>
            <p:cNvPr id="161" name="Google Shape;161;p35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162" name="Google Shape;162;p35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PEDAGOOGILISED TEADMISED JA OSKUSED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35"/>
          <p:cNvGrpSpPr/>
          <p:nvPr/>
        </p:nvGrpSpPr>
        <p:grpSpPr>
          <a:xfrm>
            <a:off x="2460939" y="1981003"/>
            <a:ext cx="2520141" cy="2332565"/>
            <a:chOff x="2702876" y="2032864"/>
            <a:chExt cx="2166000" cy="2166000"/>
          </a:xfrm>
        </p:grpSpPr>
        <p:sp>
          <p:nvSpPr>
            <p:cNvPr id="164" name="Google Shape;164;p35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165" name="Google Shape;165;p35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AINEDIDAKTILISED TEADMISED JA OSKUSED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35"/>
          <p:cNvSpPr/>
          <p:nvPr/>
        </p:nvSpPr>
        <p:spPr>
          <a:xfrm>
            <a:off x="4084680" y="1946241"/>
            <a:ext cx="12258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4000"/>
              <a:t>Õpetaja vajab õppimiseks aega:</a:t>
            </a:r>
            <a:endParaRPr sz="4000"/>
          </a:p>
        </p:txBody>
      </p:sp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1139200" y="1152475"/>
            <a:ext cx="70830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Õpetajakoolituse MA õppekava = 120 EAP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1 EAP = 26 tundi tööd üliõpilase õppetööd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2 päeva nädalas õppimiseks, 10 kuud aastas = 80 päeva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päevas 8 tundi õppetööd * 80 päeva = 640 tundi õppetööd aastas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640 / 26 = 25 EAP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4300"/>
              <a:t>Mida ülikoolid täna teevad:</a:t>
            </a:r>
            <a:endParaRPr sz="4300"/>
          </a:p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91450" y="1152475"/>
            <a:ext cx="8340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Nõuete leevendamine aineõpetaja </a:t>
            </a:r>
            <a:r>
              <a:rPr lang="et"/>
              <a:t>magistriõppesse</a:t>
            </a:r>
            <a:r>
              <a:rPr lang="et"/>
              <a:t> astumisel - täiendav võimalus erialaste teadmiste omandamiseks.</a:t>
            </a:r>
            <a:endParaRPr sz="9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Osakoormusega õppe soodustamine.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Õppimine sessioonõppes.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Õppekohtade suurendamine HTM täiendava rahastuse toel.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PLAANIS: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Mikrokraadid ehk täiendkoolitus paindlikuma õppe tagamiseks.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