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75" r:id="rId6"/>
    <p:sldId id="281" r:id="rId7"/>
    <p:sldId id="282" r:id="rId8"/>
    <p:sldId id="279" r:id="rId9"/>
    <p:sldId id="283" r:id="rId10"/>
    <p:sldId id="284" r:id="rId11"/>
    <p:sldId id="286" r:id="rId12"/>
    <p:sldId id="285" r:id="rId13"/>
    <p:sldId id="290" r:id="rId14"/>
    <p:sldId id="291" r:id="rId15"/>
    <p:sldId id="287" r:id="rId16"/>
    <p:sldId id="280" r:id="rId17"/>
    <p:sldId id="267" r:id="rId1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Mägar" initials="MM" lastIdx="1" clrIdx="0">
    <p:extLst>
      <p:ext uri="{19B8F6BF-5375-455C-9EA6-DF929625EA0E}">
        <p15:presenceInfo xmlns:p15="http://schemas.microsoft.com/office/powerpoint/2012/main" userId="S-1-5-21-3125173512-257029767-3606252972-13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1B31"/>
    <a:srgbClr val="8A2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0-17T16:44:49.478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7C877-BE5C-4DD5-BE1D-F5CF9EC4773C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38000-6063-4B25-BFC4-611E5517031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6007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585846-EC17-4BD6-8306-F5218A868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947899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9573D289-1E59-401B-A506-9C5977A28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7" y="449177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8C86427-611E-48F4-88C7-488D94E7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B6D4EE4-6D2A-49B5-AAF8-F64BECE2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003D1547-4406-461A-B12F-E45F4E0E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  <p:sp>
        <p:nvSpPr>
          <p:cNvPr id="7" name="Ristkülik 6">
            <a:extLst>
              <a:ext uri="{FF2B5EF4-FFF2-40B4-BE49-F238E27FC236}">
                <a16:creationId xmlns:a16="http://schemas.microsoft.com/office/drawing/2014/main" id="{86AECAE1-5A39-490D-A990-008882E006A4}"/>
              </a:ext>
            </a:extLst>
          </p:cNvPr>
          <p:cNvSpPr/>
          <p:nvPr userDrawn="1"/>
        </p:nvSpPr>
        <p:spPr>
          <a:xfrm>
            <a:off x="-2" y="6158204"/>
            <a:ext cx="12192000" cy="699796"/>
          </a:xfrm>
          <a:prstGeom prst="rect">
            <a:avLst/>
          </a:prstGeom>
          <a:solidFill>
            <a:srgbClr val="8B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" name="Ristkülik 7">
            <a:extLst>
              <a:ext uri="{FF2B5EF4-FFF2-40B4-BE49-F238E27FC236}">
                <a16:creationId xmlns:a16="http://schemas.microsoft.com/office/drawing/2014/main" id="{F297533D-6579-45F6-9CC1-5A7399066F50}"/>
              </a:ext>
            </a:extLst>
          </p:cNvPr>
          <p:cNvSpPr/>
          <p:nvPr userDrawn="1"/>
        </p:nvSpPr>
        <p:spPr>
          <a:xfrm>
            <a:off x="-2" y="0"/>
            <a:ext cx="12192000" cy="242596"/>
          </a:xfrm>
          <a:prstGeom prst="rect">
            <a:avLst/>
          </a:prstGeom>
          <a:solidFill>
            <a:srgbClr val="8B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pic>
        <p:nvPicPr>
          <p:cNvPr id="9" name="Pilt 8">
            <a:extLst>
              <a:ext uri="{FF2B5EF4-FFF2-40B4-BE49-F238E27FC236}">
                <a16:creationId xmlns:a16="http://schemas.microsoft.com/office/drawing/2014/main" id="{49223A7F-B97C-4E5E-A8EA-4181EAA4ED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849" y="254959"/>
            <a:ext cx="2936297" cy="153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2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86F1DEF-5724-4CB1-BDA4-1975CD8D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5897468A-E337-488B-B3EE-2119AB5E1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284AD19-0D2C-4863-9BA2-F3FDA1CF8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B33467E-8E74-4896-82FB-77122A3C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F0B97D1-244A-4840-9BC2-92BF636E6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6362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4F90DA0F-493D-4544-99BB-06DE45B37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C69F16BB-EC97-4B57-AB98-BDACD58E0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113D304-B5F6-4291-87F4-71BA55CEE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344ED90-36E3-4DA9-A8C7-1A4F3BC8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0280358D-002C-46AD-A5EF-4659443CF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9219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>
            <a:extLst>
              <a:ext uri="{FF2B5EF4-FFF2-40B4-BE49-F238E27FC236}">
                <a16:creationId xmlns:a16="http://schemas.microsoft.com/office/drawing/2014/main" id="{E310D92A-FD59-4D42-B8A8-999FAE4733E1}"/>
              </a:ext>
            </a:extLst>
          </p:cNvPr>
          <p:cNvSpPr/>
          <p:nvPr userDrawn="1"/>
        </p:nvSpPr>
        <p:spPr>
          <a:xfrm>
            <a:off x="-2" y="6158204"/>
            <a:ext cx="12192000" cy="699796"/>
          </a:xfrm>
          <a:prstGeom prst="rect">
            <a:avLst/>
          </a:prstGeom>
          <a:solidFill>
            <a:srgbClr val="8B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AD729F6B-D7D1-4550-B555-55D0AEF99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E0B7C4D-AF8F-4037-A89B-1681D528C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Redigeerige juhteksemplari tekstilaade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A706670-1903-47EB-BF7A-8678C1AC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dirty="0"/>
              <a:t>06.05.200</a:t>
            </a:r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B0D1D7E-FE8A-43CC-9139-48465493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E74DF41-71F3-4142-9FB6-1AFD37BB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  <p:pic>
        <p:nvPicPr>
          <p:cNvPr id="8" name="Pilt 7">
            <a:extLst>
              <a:ext uri="{FF2B5EF4-FFF2-40B4-BE49-F238E27FC236}">
                <a16:creationId xmlns:a16="http://schemas.microsoft.com/office/drawing/2014/main" id="{C9157E22-482B-4DE7-BE0D-D18142BCD4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691" y="6227033"/>
            <a:ext cx="1016217" cy="531820"/>
          </a:xfrm>
          <a:prstGeom prst="rect">
            <a:avLst/>
          </a:prstGeom>
        </p:spPr>
      </p:pic>
      <p:sp>
        <p:nvSpPr>
          <p:cNvPr id="9" name="Ristkülik 8">
            <a:extLst>
              <a:ext uri="{FF2B5EF4-FFF2-40B4-BE49-F238E27FC236}">
                <a16:creationId xmlns:a16="http://schemas.microsoft.com/office/drawing/2014/main" id="{E41D58F5-5934-4014-8DB6-DC06BE907216}"/>
              </a:ext>
            </a:extLst>
          </p:cNvPr>
          <p:cNvSpPr/>
          <p:nvPr userDrawn="1"/>
        </p:nvSpPr>
        <p:spPr>
          <a:xfrm>
            <a:off x="-2" y="0"/>
            <a:ext cx="12192000" cy="242596"/>
          </a:xfrm>
          <a:prstGeom prst="rect">
            <a:avLst/>
          </a:prstGeom>
          <a:solidFill>
            <a:srgbClr val="8B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003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EC8EAE2-E7B0-4420-A918-F0657AFB3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2937735F-5E77-49F6-9FB3-7AFE4141F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FCED67A-5315-4A1D-B561-3E8746CF7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08E55B6-80A1-4BED-9FC2-96332A37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3945953-0132-495C-AB56-E53B28827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885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C567D96-BBE6-44C7-994D-0A8A17148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740B7AB-DE34-4BCC-8113-82106674A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2DC11C95-07CB-4B95-A95A-48DB2ED2A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CB5017C3-B8E8-4C4F-A3B7-B7833B82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E90EC598-DBB1-4679-84EC-80A600F1D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6E829F09-9A2D-43B1-9BF3-ED9B6446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6580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8C48FF3-89D7-4646-9284-1D4DB9F98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E7C02DC4-27DA-49CA-8524-DA2E24F67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455E698D-8F13-49D8-B4FD-603ECE25B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5D82E344-D89A-472E-9D6A-2038EC0C16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18E04BBE-D04F-4435-BF42-2B21E8199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3A942B28-3EDB-4F12-9D0F-078157B8C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03F38637-882F-4AA1-9E49-BDBF5D229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7BE7B61A-3C86-464A-98F3-FFDCAA35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5046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stkülik 5">
            <a:extLst>
              <a:ext uri="{FF2B5EF4-FFF2-40B4-BE49-F238E27FC236}">
                <a16:creationId xmlns:a16="http://schemas.microsoft.com/office/drawing/2014/main" id="{21AC487A-1569-40F2-8854-DC38A6C85372}"/>
              </a:ext>
            </a:extLst>
          </p:cNvPr>
          <p:cNvSpPr/>
          <p:nvPr userDrawn="1"/>
        </p:nvSpPr>
        <p:spPr>
          <a:xfrm>
            <a:off x="-2" y="6158204"/>
            <a:ext cx="12192000" cy="699796"/>
          </a:xfrm>
          <a:prstGeom prst="rect">
            <a:avLst/>
          </a:prstGeom>
          <a:solidFill>
            <a:srgbClr val="8B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7" name="Ristkülik 6">
            <a:extLst>
              <a:ext uri="{FF2B5EF4-FFF2-40B4-BE49-F238E27FC236}">
                <a16:creationId xmlns:a16="http://schemas.microsoft.com/office/drawing/2014/main" id="{59381721-DD7C-44E3-934E-70B0AC8DA2A9}"/>
              </a:ext>
            </a:extLst>
          </p:cNvPr>
          <p:cNvSpPr/>
          <p:nvPr userDrawn="1"/>
        </p:nvSpPr>
        <p:spPr>
          <a:xfrm>
            <a:off x="-2" y="0"/>
            <a:ext cx="12192000" cy="242596"/>
          </a:xfrm>
          <a:prstGeom prst="rect">
            <a:avLst/>
          </a:prstGeom>
          <a:solidFill>
            <a:srgbClr val="8B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7517A05B-8039-4CE0-ADC1-CFC1637D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96975300-AAEF-4FF6-AD85-181D181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E67843B4-9BEE-4B59-9D58-D268CCF4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  <p:pic>
        <p:nvPicPr>
          <p:cNvPr id="8" name="Pilt 7">
            <a:extLst>
              <a:ext uri="{FF2B5EF4-FFF2-40B4-BE49-F238E27FC236}">
                <a16:creationId xmlns:a16="http://schemas.microsoft.com/office/drawing/2014/main" id="{F618AC09-D89C-49BD-A797-8F3DFD8482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387" y="1941921"/>
            <a:ext cx="4107973" cy="2149839"/>
          </a:xfrm>
          <a:prstGeom prst="rect">
            <a:avLst/>
          </a:prstGeom>
        </p:spPr>
      </p:pic>
      <p:sp>
        <p:nvSpPr>
          <p:cNvPr id="12" name="Teksti kohatäide 11">
            <a:extLst>
              <a:ext uri="{FF2B5EF4-FFF2-40B4-BE49-F238E27FC236}">
                <a16:creationId xmlns:a16="http://schemas.microsoft.com/office/drawing/2014/main" id="{F8D06314-D26C-4E66-946F-E0C1811DB9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30886" y="878976"/>
            <a:ext cx="4222914" cy="2149839"/>
          </a:xfrm>
        </p:spPr>
        <p:txBody>
          <a:bodyPr>
            <a:normAutofit/>
          </a:bodyPr>
          <a:lstStyle>
            <a:lvl1pPr marL="0" indent="0" algn="l">
              <a:buNone/>
              <a:defRPr sz="5400">
                <a:latin typeface="+mj-lt"/>
              </a:defRPr>
            </a:lvl1pPr>
          </a:lstStyle>
          <a:p>
            <a:pPr lvl="0"/>
            <a:endParaRPr lang="et-EE" dirty="0"/>
          </a:p>
          <a:p>
            <a:pPr lvl="0"/>
            <a:r>
              <a:rPr lang="et-EE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6625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3CF995E3-F51C-4118-A476-BB66D2A90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FADEA685-53FD-4162-A9A2-128A47C12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8E75F388-9F9E-4A89-A135-D68D077D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5311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878BBF3-2935-4151-A669-E897E7CED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9E5AB7D-F321-4E4A-8192-E5E024BB0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5102DD31-574B-4A32-8623-A7692BD4F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EF5ADB8C-D187-4C60-861F-49AA417CE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E4073FDB-AA3E-438C-A1AE-8FD3A2D4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316679D6-7D3A-4186-B55B-D1A31385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962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0EE84D6-7ED3-44D4-AF91-CFC8BBD81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CDEF683F-265B-4837-A72B-920AEDBCD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C499C870-6587-4276-A5EA-732B5DD4A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B8F54D37-DD3D-41A1-A4CB-0C67B0EA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622AC2AB-BC3C-474B-8423-A6E02FCC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FBE1A970-D046-43E1-9DC6-D4261A44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0455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2623FF6A-CB1A-4332-86DE-5C8FFFFB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9B8DEBF-77E1-4AB1-A576-D4549DDB9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92E1D64-5577-402F-8DC6-8CBF9986C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C3E9-A1B1-4554-8C70-2E7B2C8AFF47}" type="datetimeFigureOut">
              <a:rPr lang="et-EE" smtClean="0"/>
              <a:t>18.10.2023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23189F7-DDE1-43C2-8635-532F95D36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20E5F19-4C19-45BC-8430-7FFDA0227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74588-7DD3-4416-B2DF-A0EA8E057C2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349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his.ee/" TargetMode="External"/><Relationship Id="rId2" Type="http://schemas.openxmlformats.org/officeDocument/2006/relationships/hyperlink" Target="https://www.haridussilm.ee/e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l.ee/" TargetMode="External"/><Relationship Id="rId2" Type="http://schemas.openxmlformats.org/officeDocument/2006/relationships/hyperlink" Target="mailto:info@hol.e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harjukjy.blogspot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3997" y="2131807"/>
            <a:ext cx="9144000" cy="1163637"/>
          </a:xfrm>
        </p:spPr>
        <p:txBody>
          <a:bodyPr>
            <a:normAutofit fontScale="90000"/>
          </a:bodyPr>
          <a:lstStyle/>
          <a:p>
            <a:r>
              <a:rPr lang="et-EE" dirty="0">
                <a:latin typeface="Roboto"/>
                <a:ea typeface="Calibri" panose="020F0502020204030204" pitchFamily="34" charset="0"/>
              </a:rPr>
              <a:t>Ühistegevus Harjumaa hariduskorralduses</a:t>
            </a:r>
            <a:endParaRPr lang="et-EE" b="1" dirty="0">
              <a:latin typeface="Robot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8944" y="4552161"/>
            <a:ext cx="2814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t-EE" dirty="0"/>
              <a:t>Andre Sepp</a:t>
            </a:r>
          </a:p>
          <a:p>
            <a:pPr algn="ctr"/>
            <a:r>
              <a:rPr lang="et-EE" dirty="0"/>
              <a:t>Harjumaa Omavalitsuste Liit</a:t>
            </a:r>
          </a:p>
        </p:txBody>
      </p:sp>
      <p:sp>
        <p:nvSpPr>
          <p:cNvPr id="4" name="Ristkülik 3"/>
          <p:cNvSpPr/>
          <p:nvPr/>
        </p:nvSpPr>
        <p:spPr>
          <a:xfrm>
            <a:off x="2954597" y="360063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t-E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Harjumaa III Omavalitsuspäev</a:t>
            </a:r>
          </a:p>
          <a:p>
            <a:pPr algn="ctr"/>
            <a:r>
              <a:rPr lang="et-EE" kern="0" dirty="0"/>
              <a:t>20.10.2023</a:t>
            </a: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2813623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030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Roboto"/>
                <a:cs typeface="Segoe UI" panose="020B0502040204020203" pitchFamily="34" charset="0"/>
              </a:rPr>
              <a:t>Uuring „Harju maakonna omavalitsuste koostöömudeli välja töötamine hariduslike erivajadustega lastele teenuste pakkumisel“</a:t>
            </a:r>
            <a:r>
              <a:rPr lang="et-EE" sz="2800" b="1" dirty="0">
                <a:latin typeface="Roboto"/>
                <a:cs typeface="Segoe UI" panose="020B0502040204020203" pitchFamily="34" charset="0"/>
              </a:rPr>
              <a:t> </a:t>
            </a:r>
            <a:r>
              <a:rPr lang="et-EE" sz="1800" b="1" i="1" dirty="0">
                <a:solidFill>
                  <a:srgbClr val="333333"/>
                </a:solidFill>
                <a:latin typeface="Roboto"/>
                <a:ea typeface="Calibri" panose="020F0502020204030204" pitchFamily="34" charset="0"/>
                <a:cs typeface="Arial" panose="020B0604020202020204" pitchFamily="34" charset="0"/>
              </a:rPr>
              <a:t>(väljavõte vahearuandest)</a:t>
            </a:r>
            <a:endParaRPr lang="et-EE" sz="1800" b="1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t-EE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t-EE" sz="3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t-EE" sz="36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Eesmärk on analüüsida Harju maakonna hariduslike erivajadustega lastele teenuste pakkumisega seonduvaid probleeme ja takistusi ning tuua välja need, mida on võimalik lahendada kohalike omavalitsuste siseses või vahelises koostöös. </a:t>
            </a:r>
          </a:p>
          <a:p>
            <a:pPr marL="0" indent="0">
              <a:buNone/>
            </a:pPr>
            <a:endParaRPr lang="et-EE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et-EE" sz="3600" dirty="0">
              <a:solidFill>
                <a:srgbClr val="000000"/>
              </a:solidFill>
              <a:latin typeface="Roboto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43485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48"/>
            <a:ext cx="10515600" cy="40723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t-EE" sz="2800" dirty="0">
                <a:solidFill>
                  <a:srgbClr val="000000"/>
                </a:solidFill>
                <a:cs typeface="Arial" panose="020B0604020202020204" pitchFamily="34" charset="0"/>
              </a:rPr>
            </a:br>
            <a:br>
              <a:rPr lang="et-EE" sz="2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t-EE" sz="4000" b="1" dirty="0">
                <a:solidFill>
                  <a:srgbClr val="000000"/>
                </a:solidFill>
                <a:cs typeface="Arial" panose="020B0604020202020204" pitchFamily="34" charset="0"/>
              </a:rPr>
              <a:t> Tegevussuunad hariduse tugiteenuste tagamisel</a:t>
            </a:r>
            <a:r>
              <a:rPr lang="et-EE" sz="5400" b="1" dirty="0">
                <a:solidFill>
                  <a:srgbClr val="000000"/>
                </a:solidFill>
                <a:cs typeface="Arial" panose="020B0604020202020204" pitchFamily="34" charset="0"/>
              </a:rPr>
              <a:t>:</a:t>
            </a:r>
            <a:br>
              <a:rPr lang="et-EE" sz="1100" dirty="0">
                <a:solidFill>
                  <a:srgbClr val="000000"/>
                </a:solidFill>
                <a:cs typeface="Arial" panose="020B0604020202020204" pitchFamily="34" charset="0"/>
              </a:rPr>
            </a:br>
            <a:endParaRPr lang="et-EE" sz="18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t-EE" dirty="0">
                <a:solidFill>
                  <a:srgbClr val="000000"/>
                </a:solidFill>
                <a:ea typeface="Roboto"/>
                <a:cs typeface="Roboto"/>
              </a:rPr>
              <a:t>Suureneb vajadus integreerida </a:t>
            </a:r>
            <a:r>
              <a:rPr lang="et-EE" dirty="0" err="1">
                <a:solidFill>
                  <a:srgbClr val="000000"/>
                </a:solidFill>
                <a:ea typeface="Roboto"/>
                <a:cs typeface="Roboto"/>
              </a:rPr>
              <a:t>KOV-i</a:t>
            </a:r>
            <a:r>
              <a:rPr lang="et-EE" dirty="0">
                <a:solidFill>
                  <a:srgbClr val="000000"/>
                </a:solidFill>
                <a:ea typeface="Roboto"/>
                <a:cs typeface="Roboto"/>
              </a:rPr>
              <a:t> tasandil haridus- ja sotsiaalsüsteeme</a:t>
            </a:r>
          </a:p>
          <a:p>
            <a:r>
              <a:rPr lang="et-EE" dirty="0">
                <a:ea typeface="Roboto"/>
                <a:cs typeface="Roboto"/>
              </a:rPr>
              <a:t>Suureneb </a:t>
            </a:r>
            <a:r>
              <a:rPr lang="et-EE" dirty="0" err="1">
                <a:ea typeface="Roboto"/>
                <a:cs typeface="Roboto"/>
              </a:rPr>
              <a:t>KOV-i</a:t>
            </a:r>
            <a:r>
              <a:rPr lang="et-EE" dirty="0">
                <a:ea typeface="Roboto"/>
                <a:cs typeface="Roboto"/>
              </a:rPr>
              <a:t> roll abivajaduse hindamisel</a:t>
            </a:r>
          </a:p>
          <a:p>
            <a:r>
              <a:rPr lang="et-EE" dirty="0">
                <a:solidFill>
                  <a:srgbClr val="000000"/>
                </a:solidFill>
                <a:ea typeface="Roboto"/>
                <a:cs typeface="Roboto"/>
              </a:rPr>
              <a:t>Kasvab vajadus arendada välja ja ühtlustada </a:t>
            </a:r>
            <a:r>
              <a:rPr lang="et-EE" dirty="0" err="1">
                <a:solidFill>
                  <a:srgbClr val="000000"/>
                </a:solidFill>
                <a:ea typeface="Roboto"/>
                <a:cs typeface="Roboto"/>
              </a:rPr>
              <a:t>KOV-ide</a:t>
            </a:r>
            <a:r>
              <a:rPr lang="et-EE" dirty="0">
                <a:solidFill>
                  <a:srgbClr val="000000"/>
                </a:solidFill>
                <a:ea typeface="Roboto"/>
                <a:cs typeface="Roboto"/>
              </a:rPr>
              <a:t> üleseid meetodeid tugiteenuste tagamiseks</a:t>
            </a:r>
          </a:p>
          <a:p>
            <a:r>
              <a:rPr lang="et-EE" dirty="0">
                <a:solidFill>
                  <a:srgbClr val="000000"/>
                </a:solidFill>
                <a:ea typeface="Roboto"/>
                <a:cs typeface="Roboto"/>
              </a:rPr>
              <a:t>Kasvab </a:t>
            </a:r>
            <a:r>
              <a:rPr lang="et-EE" dirty="0" err="1">
                <a:solidFill>
                  <a:srgbClr val="000000"/>
                </a:solidFill>
                <a:ea typeface="Roboto"/>
                <a:cs typeface="Roboto"/>
              </a:rPr>
              <a:t>KOV-ide</a:t>
            </a:r>
            <a:r>
              <a:rPr lang="et-EE" dirty="0">
                <a:solidFill>
                  <a:srgbClr val="000000"/>
                </a:solidFill>
                <a:ea typeface="Roboto"/>
                <a:cs typeface="Roboto"/>
              </a:rPr>
              <a:t> vahelise koostöö vajadus teenuste tagamisel ja selleks vajaliku süsteemi loomisel</a:t>
            </a:r>
            <a:endParaRPr lang="et-EE" b="1" dirty="0">
              <a:solidFill>
                <a:srgbClr val="000000"/>
              </a:solidFill>
              <a:ea typeface="Roboto"/>
              <a:cs typeface="Roboto"/>
            </a:endParaRPr>
          </a:p>
          <a:p>
            <a:endParaRPr lang="et-EE" dirty="0">
              <a:solidFill>
                <a:srgbClr val="000000"/>
              </a:solidFill>
              <a:latin typeface="Roboto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108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t-EE" sz="4000" dirty="0">
                <a:latin typeface="Roboto"/>
                <a:cs typeface="Segoe UI" panose="020B0502040204020203" pitchFamily="34" charset="0"/>
              </a:rPr>
              <a:t>Koostöö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Ühiselt on efektiivsem koolivõrku ja teenuseid arendada</a:t>
            </a:r>
          </a:p>
          <a:p>
            <a:r>
              <a:rPr lang="et-EE" dirty="0"/>
              <a:t>Ühiselt lihtsam vajalikke muutuseid ellu kutsuda</a:t>
            </a:r>
          </a:p>
          <a:p>
            <a:pPr marL="0" indent="0">
              <a:buNone/>
            </a:pPr>
            <a:r>
              <a:rPr lang="et-EE" dirty="0"/>
              <a:t>- </a:t>
            </a:r>
            <a:r>
              <a:rPr lang="et-EE" dirty="0" err="1"/>
              <a:t>kov</a:t>
            </a:r>
            <a:r>
              <a:rPr lang="et-EE" dirty="0"/>
              <a:t> võimekus on üha enam piiratud sh Harjumaa hariduse korralduses</a:t>
            </a:r>
          </a:p>
          <a:p>
            <a:pPr marL="0" indent="0">
              <a:buNone/>
            </a:pPr>
            <a:r>
              <a:rPr lang="et-EE" dirty="0"/>
              <a:t>- seni tehtut tuleb kõrgelt hinnata (transport, teed, korrastatud</a:t>
            </a:r>
          </a:p>
          <a:p>
            <a:pPr marL="0" indent="0">
              <a:buNone/>
            </a:pPr>
            <a:r>
              <a:rPr lang="et-EE" dirty="0"/>
              <a:t>   koolihooned, uued lasteaiad, digilahendused jne)</a:t>
            </a:r>
          </a:p>
          <a:p>
            <a:pPr marL="0" indent="0">
              <a:buNone/>
            </a:pPr>
            <a:r>
              <a:rPr lang="et-EE" b="1" dirty="0"/>
              <a:t>   </a:t>
            </a:r>
            <a:r>
              <a:rPr lang="et-EE" dirty="0"/>
              <a:t>Harjumaa peab olema julgem eestkõneleja, kuidas omavalitsuses</a:t>
            </a:r>
          </a:p>
          <a:p>
            <a:pPr marL="0" indent="0">
              <a:buNone/>
            </a:pPr>
            <a:r>
              <a:rPr lang="et-EE" dirty="0"/>
              <a:t>   haridust korraldada!</a:t>
            </a:r>
          </a:p>
          <a:p>
            <a:pPr marL="0" indent="0">
              <a:buNone/>
            </a:pPr>
            <a:r>
              <a:rPr lang="et-EE" dirty="0"/>
              <a:t>   ÜKSI JÕUAD KIIREMINI AGA KOOS JÕUAD KAUGEMALE!</a:t>
            </a:r>
          </a:p>
          <a:p>
            <a:pPr marL="0" indent="0">
              <a:buNone/>
            </a:pPr>
            <a:r>
              <a:rPr lang="et-EE" b="1" dirty="0"/>
              <a:t>    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13710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Roboto"/>
                <a:cs typeface="Segoe UI" panose="020B0502040204020203" pitchFamily="34" charset="0"/>
              </a:rPr>
              <a:t>Kasutatud materjalid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err="1"/>
              <a:t>KOV-ide</a:t>
            </a:r>
            <a:r>
              <a:rPr lang="et-EE" dirty="0"/>
              <a:t> kodulehed</a:t>
            </a:r>
          </a:p>
          <a:p>
            <a:r>
              <a:rPr lang="et-EE" dirty="0">
                <a:hlinkClick r:id="rId2"/>
              </a:rPr>
              <a:t>https://www.haridussilm.ee/ee</a:t>
            </a:r>
            <a:endParaRPr lang="et-EE" dirty="0"/>
          </a:p>
          <a:p>
            <a:r>
              <a:rPr lang="et-EE" dirty="0">
                <a:hlinkClick r:id="rId3"/>
              </a:rPr>
              <a:t>https://www.ehis.ee/</a:t>
            </a:r>
            <a:r>
              <a:rPr lang="et-EE" dirty="0"/>
              <a:t> </a:t>
            </a:r>
            <a:endParaRPr lang="et-EE" sz="4000" dirty="0">
              <a:ea typeface="+mj-ea"/>
              <a:cs typeface="+mj-cs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Uuring „Harju maakonna omavalitsuste koostöömudeli välja töötamine hariduslike erivajadustega lastele teenuste pakkumisel“, </a:t>
            </a:r>
            <a:r>
              <a:rPr lang="et-EE" dirty="0">
                <a:solidFill>
                  <a:srgbClr val="333333"/>
                </a:solidFill>
                <a:cs typeface="Arial" panose="020B0604020202020204" pitchFamily="34" charset="0"/>
              </a:rPr>
              <a:t>Haap Consulting vahearuanne 29.09.2023</a:t>
            </a:r>
          </a:p>
          <a:p>
            <a:endParaRPr lang="et-EE" dirty="0"/>
          </a:p>
          <a:p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55095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 kohatäide 1">
            <a:extLst>
              <a:ext uri="{FF2B5EF4-FFF2-40B4-BE49-F238E27FC236}">
                <a16:creationId xmlns:a16="http://schemas.microsoft.com/office/drawing/2014/main" id="{D5E04DFA-392C-4523-9ED4-7E7DBBE0D7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et-EE" dirty="0"/>
          </a:p>
          <a:p>
            <a:pPr algn="ctr"/>
            <a:r>
              <a:rPr lang="et-EE" sz="4000" dirty="0">
                <a:latin typeface="Roboto"/>
              </a:rPr>
              <a:t>AITÄH!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7251C3-1086-4E7C-AC65-E00D337C33A7}"/>
              </a:ext>
            </a:extLst>
          </p:cNvPr>
          <p:cNvSpPr txBox="1"/>
          <p:nvPr/>
        </p:nvSpPr>
        <p:spPr>
          <a:xfrm>
            <a:off x="6899484" y="3428999"/>
            <a:ext cx="4454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/>
              <a:t>Harjumaa Omavalitsuste Liit</a:t>
            </a:r>
          </a:p>
          <a:p>
            <a:pPr algn="ctr"/>
            <a:r>
              <a:rPr lang="et-EE" dirty="0">
                <a:hlinkClick r:id="rId2"/>
              </a:rPr>
              <a:t>info@hol.ee</a:t>
            </a:r>
            <a:endParaRPr lang="et-EE" dirty="0"/>
          </a:p>
          <a:p>
            <a:pPr algn="ctr"/>
            <a:r>
              <a:rPr lang="et-EE" dirty="0">
                <a:hlinkClick r:id="rId3"/>
              </a:rPr>
              <a:t>www.hol.ee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0814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80601DC-F237-4B08-B826-FB890BA7A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31" y="43361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>
                <a:latin typeface="Roboto"/>
                <a:cs typeface="Segoe UI" panose="020B0502040204020203" pitchFamily="34" charset="0"/>
              </a:rPr>
              <a:t>Harjumaa arvudes</a:t>
            </a:r>
            <a:r>
              <a:rPr lang="et-EE" dirty="0"/>
              <a:t>			</a:t>
            </a:r>
            <a:r>
              <a:rPr lang="et-EE" sz="2000" dirty="0"/>
              <a:t>Avaldamise aeg 21.02.2023, allikas EHIS</a:t>
            </a:r>
            <a:br>
              <a:rPr lang="et-EE" dirty="0"/>
            </a:br>
            <a:endParaRPr lang="et-EE" dirty="0"/>
          </a:p>
        </p:txBody>
      </p:sp>
      <p:sp>
        <p:nvSpPr>
          <p:cNvPr id="5" name="Sisu kohatäide 4">
            <a:extLst>
              <a:ext uri="{FF2B5EF4-FFF2-40B4-BE49-F238E27FC236}">
                <a16:creationId xmlns:a16="http://schemas.microsoft.com/office/drawing/2014/main" id="{F18EBC2A-7D73-4A70-A768-34D2501F0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73 lasteaeda</a:t>
            </a: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3" name="Pilt 2">
            <a:extLst>
              <a:ext uri="{FF2B5EF4-FFF2-40B4-BE49-F238E27FC236}">
                <a16:creationId xmlns:a16="http://schemas.microsoft.com/office/drawing/2014/main" id="{912BC477-0323-462C-9722-BD2A62387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15" y="1352503"/>
            <a:ext cx="6162675" cy="3762375"/>
          </a:xfrm>
          <a:prstGeom prst="rect">
            <a:avLst/>
          </a:prstGeom>
        </p:spPr>
      </p:pic>
      <p:pic>
        <p:nvPicPr>
          <p:cNvPr id="4" name="Pilt 3">
            <a:extLst>
              <a:ext uri="{FF2B5EF4-FFF2-40B4-BE49-F238E27FC236}">
                <a16:creationId xmlns:a16="http://schemas.microsoft.com/office/drawing/2014/main" id="{8A8ED4AF-046C-4443-9B4E-7A3FC0A881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899" y="2699704"/>
            <a:ext cx="5223248" cy="306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7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80601DC-F237-4B08-B826-FB890BA7A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dirty="0">
                <a:latin typeface="Roboto"/>
                <a:cs typeface="Segoe UI" panose="020B0502040204020203" pitchFamily="34" charset="0"/>
              </a:rPr>
              <a:t>Harjumaa arvudes			</a:t>
            </a:r>
            <a:r>
              <a:rPr lang="et-EE" sz="1800" dirty="0">
                <a:solidFill>
                  <a:prstClr val="black"/>
                </a:solidFill>
              </a:rPr>
              <a:t> Avaldamise aeg 21.02.2023, allikas EHIS</a:t>
            </a:r>
            <a:endParaRPr lang="et-EE" sz="4000" dirty="0">
              <a:latin typeface="Roboto"/>
              <a:cs typeface="Segoe UI" panose="020B0502040204020203" pitchFamily="34" charset="0"/>
            </a:endParaRPr>
          </a:p>
        </p:txBody>
      </p:sp>
      <p:sp>
        <p:nvSpPr>
          <p:cNvPr id="5" name="Sisu kohatäide 4">
            <a:extLst>
              <a:ext uri="{FF2B5EF4-FFF2-40B4-BE49-F238E27FC236}">
                <a16:creationId xmlns:a16="http://schemas.microsoft.com/office/drawing/2014/main" id="{F18EBC2A-7D73-4A70-A768-34D2501F0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30" y="1420428"/>
            <a:ext cx="11087470" cy="4756536"/>
          </a:xfrm>
        </p:spPr>
        <p:txBody>
          <a:bodyPr/>
          <a:lstStyle/>
          <a:p>
            <a:pPr marL="0" indent="0">
              <a:buNone/>
            </a:pPr>
            <a:r>
              <a:rPr lang="et-EE" dirty="0"/>
              <a:t>Sellest õppeaastast</a:t>
            </a:r>
          </a:p>
          <a:p>
            <a:pPr lvl="1"/>
            <a:r>
              <a:rPr lang="et-EE" dirty="0"/>
              <a:t>Lodijärve Põhikool Lääne-Harjus</a:t>
            </a:r>
          </a:p>
          <a:p>
            <a:pPr lvl="1"/>
            <a:r>
              <a:rPr lang="et-EE" dirty="0"/>
              <a:t>1. sept 2024 avatakse Rae Gümnaasium</a:t>
            </a:r>
          </a:p>
          <a:p>
            <a:pPr marL="0" indent="0">
              <a:buNone/>
            </a:pPr>
            <a:r>
              <a:rPr lang="et-EE" dirty="0"/>
              <a:t>Kokku 63 üldhariduskooli</a:t>
            </a:r>
          </a:p>
          <a:p>
            <a:endParaRPr lang="et-EE" dirty="0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3B8773C2-CF61-40BB-AA32-C36A5153E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079" y="1523129"/>
            <a:ext cx="6067425" cy="3676650"/>
          </a:xfrm>
          <a:prstGeom prst="rect">
            <a:avLst/>
          </a:prstGeom>
        </p:spPr>
      </p:pic>
      <p:pic>
        <p:nvPicPr>
          <p:cNvPr id="6" name="Pilt 5">
            <a:extLst>
              <a:ext uri="{FF2B5EF4-FFF2-40B4-BE49-F238E27FC236}">
                <a16:creationId xmlns:a16="http://schemas.microsoft.com/office/drawing/2014/main" id="{B5529F5C-92FC-4E6B-805F-A6FAC55EA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18" y="3203861"/>
            <a:ext cx="4999654" cy="328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51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80601DC-F237-4B08-B826-FB890BA7A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dirty="0">
                <a:latin typeface="Roboto"/>
                <a:cs typeface="Segoe UI" panose="020B0502040204020203" pitchFamily="34" charset="0"/>
              </a:rPr>
              <a:t>Harjumaa</a:t>
            </a:r>
            <a:r>
              <a:rPr lang="et-EE" dirty="0"/>
              <a:t> </a:t>
            </a:r>
            <a:r>
              <a:rPr lang="et-EE" sz="4000" dirty="0">
                <a:latin typeface="Roboto"/>
                <a:cs typeface="Segoe UI" panose="020B0502040204020203" pitchFamily="34" charset="0"/>
              </a:rPr>
              <a:t>arvudes</a:t>
            </a:r>
            <a:r>
              <a:rPr lang="et-EE" dirty="0"/>
              <a:t>		</a:t>
            </a:r>
            <a:r>
              <a:rPr lang="et-EE" sz="1800" dirty="0"/>
              <a:t> Avaldamise aeg 14.02.2023, allikas EHIS</a:t>
            </a:r>
          </a:p>
        </p:txBody>
      </p:sp>
      <p:sp>
        <p:nvSpPr>
          <p:cNvPr id="5" name="Sisu kohatäide 4">
            <a:extLst>
              <a:ext uri="{FF2B5EF4-FFF2-40B4-BE49-F238E27FC236}">
                <a16:creationId xmlns:a16="http://schemas.microsoft.com/office/drawing/2014/main" id="{F18EBC2A-7D73-4A70-A768-34D2501F0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et-EE" dirty="0"/>
              <a:t>118 huvikooli </a:t>
            </a:r>
          </a:p>
          <a:p>
            <a:pPr marL="0" indent="0">
              <a:buNone/>
            </a:pPr>
            <a:r>
              <a:rPr lang="et-EE" dirty="0"/>
              <a:t>26424 õppurit</a:t>
            </a:r>
          </a:p>
          <a:p>
            <a:endParaRPr lang="et-EE" dirty="0"/>
          </a:p>
        </p:txBody>
      </p:sp>
      <p:pic>
        <p:nvPicPr>
          <p:cNvPr id="3" name="Pilt 2">
            <a:extLst>
              <a:ext uri="{FF2B5EF4-FFF2-40B4-BE49-F238E27FC236}">
                <a16:creationId xmlns:a16="http://schemas.microsoft.com/office/drawing/2014/main" id="{FE4DD6B1-529C-4585-91CD-8976B6E67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5" y="2270605"/>
            <a:ext cx="12192000" cy="390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5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Roboto"/>
              </a:rPr>
              <a:t>Harjumaa arvudes			</a:t>
            </a:r>
            <a:r>
              <a:rPr lang="et-EE" sz="1800" dirty="0">
                <a:solidFill>
                  <a:prstClr val="black"/>
                </a:solidFill>
              </a:rPr>
              <a:t> Avaldamise aeg 21.02.2023, allikas EHIS</a:t>
            </a:r>
            <a:endParaRPr lang="et-EE" sz="4000" dirty="0">
              <a:latin typeface="Roboto"/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/>
              <a:t>Õpetajad:</a:t>
            </a:r>
          </a:p>
          <a:p>
            <a:r>
              <a:rPr lang="et-EE" dirty="0"/>
              <a:t>Alusharidus 1200</a:t>
            </a:r>
          </a:p>
          <a:p>
            <a:r>
              <a:rPr lang="et-EE" dirty="0"/>
              <a:t>Üldharidus 2316</a:t>
            </a:r>
          </a:p>
          <a:p>
            <a:r>
              <a:rPr lang="et-EE" dirty="0"/>
              <a:t>Huviharidus 992</a:t>
            </a:r>
          </a:p>
          <a:p>
            <a:endParaRPr lang="et-EE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D0C7DABF-EC65-4D4C-AED3-41AA37AC9E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479" y="1690688"/>
            <a:ext cx="6245736" cy="390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Roboto"/>
              </a:rPr>
              <a:t>HOL koostööpartnerid haridus/kultuur/sport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289"/>
            <a:ext cx="10515600" cy="4383674"/>
          </a:xfrm>
        </p:spPr>
        <p:txBody>
          <a:bodyPr>
            <a:normAutofit/>
          </a:bodyPr>
          <a:lstStyle/>
          <a:p>
            <a:r>
              <a:rPr lang="et-EE" u="sng" dirty="0"/>
              <a:t>Harju Koolijuhtide Ühendus</a:t>
            </a:r>
          </a:p>
          <a:p>
            <a:r>
              <a:rPr lang="et-EE" u="sng" dirty="0"/>
              <a:t>Harju Õppejuhtide Ühendus</a:t>
            </a:r>
            <a:endParaRPr lang="et-EE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t-EE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Harjumaa Alushariduse Juhtide Ühendus</a:t>
            </a:r>
          </a:p>
          <a:p>
            <a:r>
              <a:rPr lang="et-EE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Harjumaa Aineühenduste Koda</a:t>
            </a:r>
          </a:p>
          <a:p>
            <a:r>
              <a:rPr lang="et-EE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Harjumaa Huvijuhtide Liit</a:t>
            </a:r>
          </a:p>
          <a:p>
            <a:r>
              <a:rPr lang="fi-FI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Koorijuhtide</a:t>
            </a:r>
            <a:r>
              <a:rPr lang="fi-FI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ja </a:t>
            </a:r>
            <a:r>
              <a:rPr lang="fi-FI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Muusikaõpetajate</a:t>
            </a:r>
            <a:r>
              <a:rPr lang="fi-FI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Harjumaa Ühendus</a:t>
            </a:r>
            <a:endParaRPr lang="et-EE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i-FI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Rahvatantsu</a:t>
            </a:r>
            <a:r>
              <a:rPr lang="fi-FI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ja </a:t>
            </a:r>
            <a:r>
              <a:rPr lang="fi-FI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Rahvamuusikajuhtide</a:t>
            </a:r>
            <a:r>
              <a:rPr lang="fi-FI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Harjumaa Ühendus</a:t>
            </a:r>
            <a:endParaRPr lang="et-EE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t-EE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Harjumaa Spordiliit</a:t>
            </a:r>
          </a:p>
        </p:txBody>
      </p:sp>
    </p:spTree>
    <p:extLst>
      <p:ext uri="{BB962C8B-B14F-4D97-AF65-F5344CB8AC3E}">
        <p14:creationId xmlns:p14="http://schemas.microsoft.com/office/powerpoint/2010/main" val="4206156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Roboto"/>
                <a:cs typeface="Segoe UI" panose="020B0502040204020203" pitchFamily="34" charset="0"/>
              </a:rPr>
              <a:t>Rahastus ühisüritusteks Harjumaal 2023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b="1" dirty="0"/>
              <a:t>HTM </a:t>
            </a:r>
            <a:r>
              <a:rPr lang="et-EE" i="1" dirty="0"/>
              <a:t>„Riigieelarveline toetus </a:t>
            </a:r>
            <a:r>
              <a:rPr lang="et-EE" i="1" dirty="0" err="1"/>
              <a:t>üld</a:t>
            </a:r>
            <a:r>
              <a:rPr lang="et-EE" i="1" dirty="0"/>
              <a:t>- ja alusharidusasutuste õpetajate ning juhtide täiendusõppe piirkondlikuks korraldamiseks ja õpilaste õppe mitmekesistamiseks ning õpilasürituste läbiviimiseks“</a:t>
            </a:r>
          </a:p>
          <a:p>
            <a:r>
              <a:rPr lang="et-EE" dirty="0"/>
              <a:t>Õpilasüritused ja ainekomisjonid 163 557 €</a:t>
            </a:r>
          </a:p>
          <a:p>
            <a:r>
              <a:rPr lang="et-EE" dirty="0"/>
              <a:t>Koolieelsete lasteasutuste õpetajate täienduskoolitus 70 986 €</a:t>
            </a:r>
          </a:p>
          <a:p>
            <a:pPr marL="0" indent="0">
              <a:buNone/>
            </a:pPr>
            <a:endParaRPr lang="et-EE" b="1" dirty="0"/>
          </a:p>
          <a:p>
            <a:pPr marL="0" indent="0">
              <a:buNone/>
            </a:pPr>
            <a:r>
              <a:rPr lang="et-EE" b="1" dirty="0"/>
              <a:t>HOL liikmemaksud </a:t>
            </a:r>
          </a:p>
          <a:p>
            <a:r>
              <a:rPr lang="et-EE" dirty="0"/>
              <a:t>145 500 €</a:t>
            </a:r>
          </a:p>
          <a:p>
            <a:pPr marL="0" indent="0">
              <a:buNone/>
            </a:pPr>
            <a:r>
              <a:rPr lang="et-EE" dirty="0"/>
              <a:t>Rahastus kokku 380 043 €</a:t>
            </a:r>
          </a:p>
        </p:txBody>
      </p:sp>
    </p:spTree>
    <p:extLst>
      <p:ext uri="{BB962C8B-B14F-4D97-AF65-F5344CB8AC3E}">
        <p14:creationId xmlns:p14="http://schemas.microsoft.com/office/powerpoint/2010/main" val="32209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159"/>
            <a:ext cx="10515600" cy="1642673"/>
          </a:xfrm>
        </p:spPr>
        <p:txBody>
          <a:bodyPr>
            <a:normAutofit/>
          </a:bodyPr>
          <a:lstStyle/>
          <a:p>
            <a:r>
              <a:rPr lang="et-EE" sz="4000" dirty="0">
                <a:latin typeface="Roboto"/>
                <a:cs typeface="Segoe UI" panose="020B0502040204020203" pitchFamily="34" charset="0"/>
              </a:rPr>
              <a:t>Aastal 2022 rahastati 164 maakondlikku sündmust 17 300 osalejaga 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6" y="1509205"/>
            <a:ext cx="11443316" cy="4836434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endParaRPr lang="et-EE" sz="32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t-EE" sz="32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t-EE" sz="3200" dirty="0">
                <a:ea typeface="Times New Roman" panose="02020603050405020304" pitchFamily="18" charset="0"/>
                <a:cs typeface="Arial" panose="020B0604020202020204" pitchFamily="34" charset="0"/>
              </a:rPr>
              <a:t>64 maakondlikku õpilasüritust ja olümpiaadi. Osalejaid 5589 </a:t>
            </a:r>
          </a:p>
          <a:p>
            <a:pPr>
              <a:spcAft>
                <a:spcPts val="0"/>
              </a:spcAft>
            </a:pPr>
            <a:r>
              <a:rPr lang="et-EE" sz="3200" dirty="0">
                <a:ea typeface="Times New Roman" panose="02020603050405020304" pitchFamily="18" charset="0"/>
                <a:cs typeface="Arial" panose="020B0604020202020204" pitchFamily="34" charset="0"/>
              </a:rPr>
              <a:t>25 täiendkoolitust õpetajatele. Osalejaid 2669.</a:t>
            </a:r>
            <a:endParaRPr lang="et-EE" sz="3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3200" dirty="0">
                <a:ea typeface="Times New Roman" panose="02020603050405020304" pitchFamily="18" charset="0"/>
                <a:cs typeface="Arial" panose="020B0604020202020204" pitchFamily="34" charset="0"/>
              </a:rPr>
              <a:t>47 spordivõistlust. Osalejaid 7747 </a:t>
            </a:r>
          </a:p>
          <a:p>
            <a:pPr>
              <a:spcAft>
                <a:spcPts val="0"/>
              </a:spcAft>
            </a:pPr>
            <a:r>
              <a:rPr lang="et-EE" sz="3200" dirty="0">
                <a:ea typeface="Times New Roman" panose="02020603050405020304" pitchFamily="18" charset="0"/>
                <a:cs typeface="Arial" panose="020B0604020202020204" pitchFamily="34" charset="0"/>
              </a:rPr>
              <a:t>2 koolitust õpetajatele. Osalejaid 89</a:t>
            </a:r>
          </a:p>
          <a:p>
            <a:pPr>
              <a:spcAft>
                <a:spcPts val="0"/>
              </a:spcAft>
            </a:pPr>
            <a:r>
              <a:rPr lang="et-EE" sz="3200" dirty="0">
                <a:ea typeface="Times New Roman" panose="02020603050405020304" pitchFamily="18" charset="0"/>
                <a:cs typeface="Arial" panose="020B0604020202020204" pitchFamily="34" charset="0"/>
              </a:rPr>
              <a:t>26 alusharidusjuhtide täiendkoolitust. Osalejaid 1206.</a:t>
            </a:r>
          </a:p>
        </p:txBody>
      </p:sp>
    </p:spTree>
    <p:extLst>
      <p:ext uri="{BB962C8B-B14F-4D97-AF65-F5344CB8AC3E}">
        <p14:creationId xmlns:p14="http://schemas.microsoft.com/office/powerpoint/2010/main" val="386277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088D68-3C54-4F72-A63E-C877B6BA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Roboto"/>
                <a:cs typeface="Segoe UI" panose="020B0502040204020203" pitchFamily="34" charset="0"/>
              </a:rPr>
              <a:t>HOL tunnustab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DB584B-2184-49A6-BFF1-ED144590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/>
              <a:t>Õpetajaid 2 korda aastas – aprillis ja oktoobris (Aasta Õpetaja)</a:t>
            </a:r>
          </a:p>
          <a:p>
            <a:pPr marL="0" indent="0">
              <a:buNone/>
            </a:pPr>
            <a:r>
              <a:rPr lang="et-EE" dirty="0"/>
              <a:t>Medaliga gümnaasiumilõpetajad juunis</a:t>
            </a:r>
          </a:p>
          <a:p>
            <a:pPr marL="0" indent="0">
              <a:buNone/>
            </a:pPr>
            <a:r>
              <a:rPr lang="et-EE" dirty="0"/>
              <a:t>Harjumaa teatripäev</a:t>
            </a:r>
          </a:p>
          <a:p>
            <a:pPr marL="0" indent="0">
              <a:buNone/>
            </a:pPr>
            <a:r>
              <a:rPr lang="et-EE" dirty="0"/>
              <a:t>Eesti Vabariigi aastapäev</a:t>
            </a:r>
          </a:p>
          <a:p>
            <a:pPr marL="0" indent="0">
              <a:buNone/>
            </a:pPr>
            <a:r>
              <a:rPr lang="et-EE" dirty="0"/>
              <a:t>Laulu- ja tantsupeo tänuõhtu</a:t>
            </a:r>
          </a:p>
          <a:p>
            <a:pPr marL="0" indent="0">
              <a:buNone/>
            </a:pPr>
            <a:r>
              <a:rPr lang="et-EE" dirty="0"/>
              <a:t>Harjumaa ball</a:t>
            </a:r>
          </a:p>
          <a:p>
            <a:pPr marL="0" indent="0">
              <a:buNone/>
            </a:pPr>
            <a:r>
              <a:rPr lang="et-EE" dirty="0"/>
              <a:t>Spordiliidu tänuõhtu</a:t>
            </a:r>
          </a:p>
          <a:p>
            <a:pPr marL="0" indent="0">
              <a:buNone/>
            </a:pPr>
            <a:r>
              <a:rPr lang="et-EE" dirty="0"/>
              <a:t>Alusharidusjuhtide tänukonverents </a:t>
            </a:r>
          </a:p>
          <a:p>
            <a:pPr marL="0" indent="0">
              <a:buNone/>
            </a:pPr>
            <a:r>
              <a:rPr lang="et-EE" dirty="0"/>
              <a:t>Aasta Tegija</a:t>
            </a:r>
          </a:p>
        </p:txBody>
      </p:sp>
    </p:spTree>
    <p:extLst>
      <p:ext uri="{BB962C8B-B14F-4D97-AF65-F5344CB8AC3E}">
        <p14:creationId xmlns:p14="http://schemas.microsoft.com/office/powerpoint/2010/main" val="68265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34496ABBF5164C8F66CAB122C800E3" ma:contentTypeVersion="16" ma:contentTypeDescription="Create a new document." ma:contentTypeScope="" ma:versionID="88f8d5252661307fada5e9cd19b49037">
  <xsd:schema xmlns:xsd="http://www.w3.org/2001/XMLSchema" xmlns:xs="http://www.w3.org/2001/XMLSchema" xmlns:p="http://schemas.microsoft.com/office/2006/metadata/properties" xmlns:ns3="24464620-64a7-4329-9591-0ab34f9b60c4" xmlns:ns4="06d78318-d116-40f8-adba-8e46b1c8506b" targetNamespace="http://schemas.microsoft.com/office/2006/metadata/properties" ma:root="true" ma:fieldsID="3a9223b781df0b2be6935c3597aa6af4" ns3:_="" ns4:_="">
    <xsd:import namespace="24464620-64a7-4329-9591-0ab34f9b60c4"/>
    <xsd:import namespace="06d78318-d116-40f8-adba-8e46b1c8506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64620-64a7-4329-9591-0ab34f9b60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d78318-d116-40f8-adba-8e46b1c8506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4464620-64a7-4329-9591-0ab34f9b60c4" xsi:nil="true"/>
  </documentManagement>
</p:properties>
</file>

<file path=customXml/itemProps1.xml><?xml version="1.0" encoding="utf-8"?>
<ds:datastoreItem xmlns:ds="http://schemas.openxmlformats.org/officeDocument/2006/customXml" ds:itemID="{A881C65F-62AB-478F-BE0E-E86F497458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464620-64a7-4329-9591-0ab34f9b60c4"/>
    <ds:schemaRef ds:uri="06d78318-d116-40f8-adba-8e46b1c850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037761-67F6-4395-9700-CDAC84102E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8DA4B6-F033-4873-BBF8-A4802AEB058D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24464620-64a7-4329-9591-0ab34f9b60c4"/>
    <ds:schemaRef ds:uri="http://www.w3.org/XML/1998/namespace"/>
    <ds:schemaRef ds:uri="http://purl.org/dc/terms/"/>
    <ds:schemaRef ds:uri="06d78318-d116-40f8-adba-8e46b1c8506b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463</Words>
  <Application>Microsoft Office PowerPoint</Application>
  <PresentationFormat>Laiekraan</PresentationFormat>
  <Paragraphs>87</Paragraphs>
  <Slides>14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Office'i kujundus</vt:lpstr>
      <vt:lpstr>Ühistegevus Harjumaa hariduskorralduses</vt:lpstr>
      <vt:lpstr>Harjumaa arvudes   Avaldamise aeg 21.02.2023, allikas EHIS </vt:lpstr>
      <vt:lpstr>Harjumaa arvudes    Avaldamise aeg 21.02.2023, allikas EHIS</vt:lpstr>
      <vt:lpstr>Harjumaa arvudes   Avaldamise aeg 14.02.2023, allikas EHIS</vt:lpstr>
      <vt:lpstr>Harjumaa arvudes    Avaldamise aeg 21.02.2023, allikas EHIS</vt:lpstr>
      <vt:lpstr>HOL koostööpartnerid haridus/kultuur/sport</vt:lpstr>
      <vt:lpstr>Rahastus ühisüritusteks Harjumaal 2023</vt:lpstr>
      <vt:lpstr>Aastal 2022 rahastati 164 maakondlikku sündmust 17 300 osalejaga </vt:lpstr>
      <vt:lpstr>HOL tunnustab</vt:lpstr>
      <vt:lpstr>Uuring „Harju maakonna omavalitsuste koostöömudeli välja töötamine hariduslike erivajadustega lastele teenuste pakkumisel“ (väljavõte vahearuandest)</vt:lpstr>
      <vt:lpstr>   Tegevussuunad hariduse tugiteenuste tagamisel: </vt:lpstr>
      <vt:lpstr>Koostöö</vt:lpstr>
      <vt:lpstr>Kasutatud materjalid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Kaarel Kose</dc:creator>
  <cp:lastModifiedBy>Andre Sepp</cp:lastModifiedBy>
  <cp:revision>83</cp:revision>
  <dcterms:created xsi:type="dcterms:W3CDTF">2021-09-29T16:42:30Z</dcterms:created>
  <dcterms:modified xsi:type="dcterms:W3CDTF">2023-10-18T15:01:06Z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0x0101006534496ABBF5164C8F66CAB122C800E3</vt:lpwstr>
  </property>
</Properties>
</file>